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4" r:id="rId9"/>
    <p:sldId id="263" r:id="rId10"/>
    <p:sldId id="264" r:id="rId11"/>
    <p:sldId id="275" r:id="rId12"/>
    <p:sldId id="276" r:id="rId13"/>
    <p:sldId id="265" r:id="rId14"/>
    <p:sldId id="266" r:id="rId15"/>
    <p:sldId id="277" r:id="rId16"/>
    <p:sldId id="267" r:id="rId17"/>
    <p:sldId id="278" r:id="rId18"/>
    <p:sldId id="279" r:id="rId19"/>
    <p:sldId id="268" r:id="rId20"/>
    <p:sldId id="269" r:id="rId21"/>
    <p:sldId id="271" r:id="rId22"/>
    <p:sldId id="281" r:id="rId23"/>
    <p:sldId id="280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728"/>
  </p:normalViewPr>
  <p:slideViewPr>
    <p:cSldViewPr snapToGrid="0" snapToObjects="1">
      <p:cViewPr varScale="1">
        <p:scale>
          <a:sx n="100" d="100"/>
          <a:sy n="100" d="100"/>
        </p:scale>
        <p:origin x="72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04A8-0072-0C4C-8142-580DBFA7D4E7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50AF-BEBE-1449-A443-1C6AC707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50AF-BEBE-1449-A443-1C6AC7074A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2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054100"/>
            <a:ext cx="8915399" cy="2262781"/>
          </a:xfrm>
        </p:spPr>
        <p:txBody>
          <a:bodyPr>
            <a:normAutofit/>
          </a:bodyPr>
          <a:lstStyle/>
          <a:p>
            <a:r>
              <a:rPr lang="en-US" sz="8000" dirty="0" err="1" smtClean="0"/>
              <a:t>KnoWhere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3520079"/>
            <a:ext cx="9005888" cy="1775821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Automatically Profile </a:t>
            </a:r>
            <a:r>
              <a:rPr lang="en-US" sz="3600" b="1" dirty="0"/>
              <a:t>your Commute using Smart Phone Sensor </a:t>
            </a:r>
            <a:r>
              <a:rPr lang="en-US" sz="3600" b="1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239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- Acceleration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97" y="1364764"/>
            <a:ext cx="6787976" cy="4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Altimeter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31" y="1264555"/>
            <a:ext cx="7196203" cy="5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Data </a:t>
            </a:r>
            <a:r>
              <a:rPr lang="mr-IN" dirty="0" smtClean="0"/>
              <a:t>–</a:t>
            </a:r>
            <a:r>
              <a:rPr lang="en-US" dirty="0" smtClean="0"/>
              <a:t> Accelerometer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0586" y="3106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58" y="1483892"/>
            <a:ext cx="6918542" cy="50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Predicting Activities During a Commute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44" y="1905000"/>
            <a:ext cx="3878350" cy="467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75" y="2079297"/>
            <a:ext cx="1380994" cy="91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75" y="3172584"/>
            <a:ext cx="1405281" cy="760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75" y="4107472"/>
            <a:ext cx="1379119" cy="911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476" y="5200758"/>
            <a:ext cx="1405280" cy="7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2924" y="1535668"/>
            <a:ext cx="776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subways and trains run underground so we use only non-GPS sensor data  to for activity tracking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6" y="2167041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94988" y="264593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1470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27952" y="2670612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45657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91258" y="265827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36859" y="264593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2460" y="2670612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228061" y="2670612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Selection: GPS free tracking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65375"/>
            <a:ext cx="6787976" cy="46909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05926" y="184426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22408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938890" y="1868946"/>
            <a:ext cx="1916482" cy="299372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56595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02196" y="185660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47797" y="184426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93398" y="1868946"/>
            <a:ext cx="1145601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738999" y="1868946"/>
            <a:ext cx="1116373" cy="2993720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782286" y="1792883"/>
            <a:ext cx="958720" cy="1842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49278" y="1792883"/>
            <a:ext cx="1977114" cy="26089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1775" y="1389957"/>
            <a:ext cx="15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Mean, </a:t>
            </a:r>
            <a:r>
              <a:rPr lang="en-US" dirty="0" err="1" smtClean="0"/>
              <a:t>Std</a:t>
            </a:r>
            <a:r>
              <a:rPr lang="en-US" dirty="0" smtClean="0"/>
              <a:t>,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42" y="4029413"/>
            <a:ext cx="6656438" cy="19513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04825" y="1413650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Gradient Boosting Machine</a:t>
            </a:r>
          </a:p>
          <a:p>
            <a:pPr lvl="1"/>
            <a:r>
              <a:rPr lang="en-US" dirty="0" smtClean="0"/>
              <a:t>Neural Network using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Academic work supports random forests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2" y="2189210"/>
            <a:ext cx="5723374" cy="39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Woods: Random Forest Classification SK-OPT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73" y="1905000"/>
            <a:ext cx="6469484" cy="46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16" y="2123596"/>
            <a:ext cx="3635119" cy="33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Commutes are Bad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Blood Sugar</a:t>
            </a:r>
          </a:p>
          <a:p>
            <a:r>
              <a:rPr lang="en-US" dirty="0" smtClean="0"/>
              <a:t>Higher Cholesterol</a:t>
            </a:r>
          </a:p>
          <a:p>
            <a:r>
              <a:rPr lang="en-US" dirty="0" smtClean="0"/>
              <a:t>Higher Depression Risk</a:t>
            </a:r>
          </a:p>
          <a:p>
            <a:r>
              <a:rPr lang="en-US" dirty="0" smtClean="0"/>
              <a:t>Higher Anxiety</a:t>
            </a:r>
          </a:p>
          <a:p>
            <a:r>
              <a:rPr lang="en-US" dirty="0" smtClean="0"/>
              <a:t>High Blood Pressure</a:t>
            </a:r>
          </a:p>
          <a:p>
            <a:r>
              <a:rPr lang="en-US" dirty="0" smtClean="0"/>
              <a:t>Back 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80" y="2133600"/>
            <a:ext cx="4998232" cy="280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012" y="6242794"/>
            <a:ext cx="69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time.com</a:t>
            </a:r>
            <a:r>
              <a:rPr lang="en-US" sz="1400" dirty="0"/>
              <a:t>/9912/10-things-your-commute-does-to-your-body/</a:t>
            </a:r>
          </a:p>
        </p:txBody>
      </p:sp>
    </p:spTree>
    <p:extLst>
      <p:ext uri="{BB962C8B-B14F-4D97-AF65-F5344CB8AC3E}">
        <p14:creationId xmlns:p14="http://schemas.microsoft.com/office/powerpoint/2010/main" val="4891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Activity Tracking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Commute Suggestions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timedotcom.files.wordpress.com/2014/09/time_paulryan_20111205_0402.jpg?quality=85&amp;w=36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86" y="745580"/>
            <a:ext cx="3848100" cy="587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738" y="2058750"/>
            <a:ext cx="8915399" cy="14688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 of course…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0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…more animals!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254" y="5818414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noahs-beaver-problem.jpg (864×43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617" y="1711551"/>
            <a:ext cx="82296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1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.ytimg.com/vi/lFjWA5w74nY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1" t="8368" r="29746"/>
          <a:stretch/>
        </p:blipFill>
        <p:spPr bwMode="auto">
          <a:xfrm>
            <a:off x="5486399" y="3004456"/>
            <a:ext cx="2144486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3810001" y="522515"/>
            <a:ext cx="2601685" cy="2626178"/>
          </a:xfrm>
          <a:custGeom>
            <a:avLst/>
            <a:gdLst>
              <a:gd name="connsiteX0" fmla="*/ 0 w 2601685"/>
              <a:gd name="connsiteY0" fmla="*/ 366493 h 2198914"/>
              <a:gd name="connsiteX1" fmla="*/ 366493 w 2601685"/>
              <a:gd name="connsiteY1" fmla="*/ 0 h 2198914"/>
              <a:gd name="connsiteX2" fmla="*/ 433614 w 2601685"/>
              <a:gd name="connsiteY2" fmla="*/ 0 h 2198914"/>
              <a:gd name="connsiteX3" fmla="*/ 433614 w 2601685"/>
              <a:gd name="connsiteY3" fmla="*/ 0 h 2198914"/>
              <a:gd name="connsiteX4" fmla="*/ 1084035 w 2601685"/>
              <a:gd name="connsiteY4" fmla="*/ 0 h 2198914"/>
              <a:gd name="connsiteX5" fmla="*/ 2235192 w 2601685"/>
              <a:gd name="connsiteY5" fmla="*/ 0 h 2198914"/>
              <a:gd name="connsiteX6" fmla="*/ 2601685 w 2601685"/>
              <a:gd name="connsiteY6" fmla="*/ 366493 h 2198914"/>
              <a:gd name="connsiteX7" fmla="*/ 2601685 w 2601685"/>
              <a:gd name="connsiteY7" fmla="*/ 1282700 h 2198914"/>
              <a:gd name="connsiteX8" fmla="*/ 2601685 w 2601685"/>
              <a:gd name="connsiteY8" fmla="*/ 1282700 h 2198914"/>
              <a:gd name="connsiteX9" fmla="*/ 2601685 w 2601685"/>
              <a:gd name="connsiteY9" fmla="*/ 1832428 h 2198914"/>
              <a:gd name="connsiteX10" fmla="*/ 2601685 w 2601685"/>
              <a:gd name="connsiteY10" fmla="*/ 1832421 h 2198914"/>
              <a:gd name="connsiteX11" fmla="*/ 2235192 w 2601685"/>
              <a:gd name="connsiteY11" fmla="*/ 2198914 h 2198914"/>
              <a:gd name="connsiteX12" fmla="*/ 1084035 w 2601685"/>
              <a:gd name="connsiteY12" fmla="*/ 2198914 h 2198914"/>
              <a:gd name="connsiteX13" fmla="*/ 758833 w 2601685"/>
              <a:gd name="connsiteY13" fmla="*/ 2473778 h 2198914"/>
              <a:gd name="connsiteX14" fmla="*/ 433614 w 2601685"/>
              <a:gd name="connsiteY14" fmla="*/ 2198914 h 2198914"/>
              <a:gd name="connsiteX15" fmla="*/ 366493 w 2601685"/>
              <a:gd name="connsiteY15" fmla="*/ 2198914 h 2198914"/>
              <a:gd name="connsiteX16" fmla="*/ 0 w 2601685"/>
              <a:gd name="connsiteY16" fmla="*/ 1832421 h 2198914"/>
              <a:gd name="connsiteX17" fmla="*/ 0 w 2601685"/>
              <a:gd name="connsiteY17" fmla="*/ 1832428 h 2198914"/>
              <a:gd name="connsiteX18" fmla="*/ 0 w 2601685"/>
              <a:gd name="connsiteY18" fmla="*/ 1282700 h 2198914"/>
              <a:gd name="connsiteX19" fmla="*/ 0 w 2601685"/>
              <a:gd name="connsiteY19" fmla="*/ 1282700 h 2198914"/>
              <a:gd name="connsiteX20" fmla="*/ 0 w 2601685"/>
              <a:gd name="connsiteY20" fmla="*/ 366493 h 2198914"/>
              <a:gd name="connsiteX0" fmla="*/ 0 w 2601685"/>
              <a:gd name="connsiteY0" fmla="*/ 366493 h 2473778"/>
              <a:gd name="connsiteX1" fmla="*/ 366493 w 2601685"/>
              <a:gd name="connsiteY1" fmla="*/ 0 h 2473778"/>
              <a:gd name="connsiteX2" fmla="*/ 433614 w 2601685"/>
              <a:gd name="connsiteY2" fmla="*/ 0 h 2473778"/>
              <a:gd name="connsiteX3" fmla="*/ 433614 w 2601685"/>
              <a:gd name="connsiteY3" fmla="*/ 0 h 2473778"/>
              <a:gd name="connsiteX4" fmla="*/ 1084035 w 2601685"/>
              <a:gd name="connsiteY4" fmla="*/ 0 h 2473778"/>
              <a:gd name="connsiteX5" fmla="*/ 2235192 w 2601685"/>
              <a:gd name="connsiteY5" fmla="*/ 0 h 2473778"/>
              <a:gd name="connsiteX6" fmla="*/ 2601685 w 2601685"/>
              <a:gd name="connsiteY6" fmla="*/ 366493 h 2473778"/>
              <a:gd name="connsiteX7" fmla="*/ 2601685 w 2601685"/>
              <a:gd name="connsiteY7" fmla="*/ 1282700 h 2473778"/>
              <a:gd name="connsiteX8" fmla="*/ 2601685 w 2601685"/>
              <a:gd name="connsiteY8" fmla="*/ 1282700 h 2473778"/>
              <a:gd name="connsiteX9" fmla="*/ 2601685 w 2601685"/>
              <a:gd name="connsiteY9" fmla="*/ 1832428 h 2473778"/>
              <a:gd name="connsiteX10" fmla="*/ 2601685 w 2601685"/>
              <a:gd name="connsiteY10" fmla="*/ 1832421 h 2473778"/>
              <a:gd name="connsiteX11" fmla="*/ 2235192 w 2601685"/>
              <a:gd name="connsiteY11" fmla="*/ 2198914 h 2473778"/>
              <a:gd name="connsiteX12" fmla="*/ 1933121 w 2601685"/>
              <a:gd name="connsiteY12" fmla="*/ 2204357 h 2473778"/>
              <a:gd name="connsiteX13" fmla="*/ 758833 w 2601685"/>
              <a:gd name="connsiteY13" fmla="*/ 2473778 h 2473778"/>
              <a:gd name="connsiteX14" fmla="*/ 433614 w 2601685"/>
              <a:gd name="connsiteY14" fmla="*/ 2198914 h 2473778"/>
              <a:gd name="connsiteX15" fmla="*/ 366493 w 2601685"/>
              <a:gd name="connsiteY15" fmla="*/ 2198914 h 2473778"/>
              <a:gd name="connsiteX16" fmla="*/ 0 w 2601685"/>
              <a:gd name="connsiteY16" fmla="*/ 1832421 h 2473778"/>
              <a:gd name="connsiteX17" fmla="*/ 0 w 2601685"/>
              <a:gd name="connsiteY17" fmla="*/ 1832428 h 2473778"/>
              <a:gd name="connsiteX18" fmla="*/ 0 w 2601685"/>
              <a:gd name="connsiteY18" fmla="*/ 1282700 h 2473778"/>
              <a:gd name="connsiteX19" fmla="*/ 0 w 2601685"/>
              <a:gd name="connsiteY19" fmla="*/ 1282700 h 2473778"/>
              <a:gd name="connsiteX20" fmla="*/ 0 w 2601685"/>
              <a:gd name="connsiteY20" fmla="*/ 366493 h 2473778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433614 w 2601685"/>
              <a:gd name="connsiteY14" fmla="*/ 2198914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1527628 w 2601685"/>
              <a:gd name="connsiteY14" fmla="*/ 2242457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484663"/>
              <a:gd name="connsiteX1" fmla="*/ 366493 w 2601685"/>
              <a:gd name="connsiteY1" fmla="*/ 0 h 2484663"/>
              <a:gd name="connsiteX2" fmla="*/ 433614 w 2601685"/>
              <a:gd name="connsiteY2" fmla="*/ 0 h 2484663"/>
              <a:gd name="connsiteX3" fmla="*/ 433614 w 2601685"/>
              <a:gd name="connsiteY3" fmla="*/ 0 h 2484663"/>
              <a:gd name="connsiteX4" fmla="*/ 1084035 w 2601685"/>
              <a:gd name="connsiteY4" fmla="*/ 0 h 2484663"/>
              <a:gd name="connsiteX5" fmla="*/ 2235192 w 2601685"/>
              <a:gd name="connsiteY5" fmla="*/ 0 h 2484663"/>
              <a:gd name="connsiteX6" fmla="*/ 2601685 w 2601685"/>
              <a:gd name="connsiteY6" fmla="*/ 366493 h 2484663"/>
              <a:gd name="connsiteX7" fmla="*/ 2601685 w 2601685"/>
              <a:gd name="connsiteY7" fmla="*/ 1282700 h 2484663"/>
              <a:gd name="connsiteX8" fmla="*/ 2601685 w 2601685"/>
              <a:gd name="connsiteY8" fmla="*/ 1282700 h 2484663"/>
              <a:gd name="connsiteX9" fmla="*/ 2601685 w 2601685"/>
              <a:gd name="connsiteY9" fmla="*/ 1832428 h 2484663"/>
              <a:gd name="connsiteX10" fmla="*/ 2601685 w 2601685"/>
              <a:gd name="connsiteY10" fmla="*/ 1832421 h 2484663"/>
              <a:gd name="connsiteX11" fmla="*/ 2235192 w 2601685"/>
              <a:gd name="connsiteY11" fmla="*/ 2198914 h 2484663"/>
              <a:gd name="connsiteX12" fmla="*/ 1933121 w 2601685"/>
              <a:gd name="connsiteY12" fmla="*/ 2204357 h 2484663"/>
              <a:gd name="connsiteX13" fmla="*/ 1733104 w 2601685"/>
              <a:gd name="connsiteY13" fmla="*/ 2484663 h 2484663"/>
              <a:gd name="connsiteX14" fmla="*/ 1576613 w 2601685"/>
              <a:gd name="connsiteY14" fmla="*/ 2193472 h 2484663"/>
              <a:gd name="connsiteX15" fmla="*/ 366493 w 2601685"/>
              <a:gd name="connsiteY15" fmla="*/ 2198914 h 2484663"/>
              <a:gd name="connsiteX16" fmla="*/ 0 w 2601685"/>
              <a:gd name="connsiteY16" fmla="*/ 1832421 h 2484663"/>
              <a:gd name="connsiteX17" fmla="*/ 0 w 2601685"/>
              <a:gd name="connsiteY17" fmla="*/ 1832428 h 2484663"/>
              <a:gd name="connsiteX18" fmla="*/ 0 w 2601685"/>
              <a:gd name="connsiteY18" fmla="*/ 1282700 h 2484663"/>
              <a:gd name="connsiteX19" fmla="*/ 0 w 2601685"/>
              <a:gd name="connsiteY19" fmla="*/ 1282700 h 2484663"/>
              <a:gd name="connsiteX20" fmla="*/ 0 w 2601685"/>
              <a:gd name="connsiteY20" fmla="*/ 366493 h 2484663"/>
              <a:gd name="connsiteX0" fmla="*/ 0 w 2601685"/>
              <a:gd name="connsiteY0" fmla="*/ 366493 h 2626178"/>
              <a:gd name="connsiteX1" fmla="*/ 366493 w 2601685"/>
              <a:gd name="connsiteY1" fmla="*/ 0 h 2626178"/>
              <a:gd name="connsiteX2" fmla="*/ 433614 w 2601685"/>
              <a:gd name="connsiteY2" fmla="*/ 0 h 2626178"/>
              <a:gd name="connsiteX3" fmla="*/ 433614 w 2601685"/>
              <a:gd name="connsiteY3" fmla="*/ 0 h 2626178"/>
              <a:gd name="connsiteX4" fmla="*/ 1084035 w 2601685"/>
              <a:gd name="connsiteY4" fmla="*/ 0 h 2626178"/>
              <a:gd name="connsiteX5" fmla="*/ 2235192 w 2601685"/>
              <a:gd name="connsiteY5" fmla="*/ 0 h 2626178"/>
              <a:gd name="connsiteX6" fmla="*/ 2601685 w 2601685"/>
              <a:gd name="connsiteY6" fmla="*/ 366493 h 2626178"/>
              <a:gd name="connsiteX7" fmla="*/ 2601685 w 2601685"/>
              <a:gd name="connsiteY7" fmla="*/ 1282700 h 2626178"/>
              <a:gd name="connsiteX8" fmla="*/ 2601685 w 2601685"/>
              <a:gd name="connsiteY8" fmla="*/ 1282700 h 2626178"/>
              <a:gd name="connsiteX9" fmla="*/ 2601685 w 2601685"/>
              <a:gd name="connsiteY9" fmla="*/ 1832428 h 2626178"/>
              <a:gd name="connsiteX10" fmla="*/ 2601685 w 2601685"/>
              <a:gd name="connsiteY10" fmla="*/ 1832421 h 2626178"/>
              <a:gd name="connsiteX11" fmla="*/ 2235192 w 2601685"/>
              <a:gd name="connsiteY11" fmla="*/ 2198914 h 2626178"/>
              <a:gd name="connsiteX12" fmla="*/ 1933121 w 2601685"/>
              <a:gd name="connsiteY12" fmla="*/ 2204357 h 2626178"/>
              <a:gd name="connsiteX13" fmla="*/ 2027018 w 2601685"/>
              <a:gd name="connsiteY13" fmla="*/ 2626178 h 2626178"/>
              <a:gd name="connsiteX14" fmla="*/ 1576613 w 2601685"/>
              <a:gd name="connsiteY14" fmla="*/ 2193472 h 2626178"/>
              <a:gd name="connsiteX15" fmla="*/ 366493 w 2601685"/>
              <a:gd name="connsiteY15" fmla="*/ 2198914 h 2626178"/>
              <a:gd name="connsiteX16" fmla="*/ 0 w 2601685"/>
              <a:gd name="connsiteY16" fmla="*/ 1832421 h 2626178"/>
              <a:gd name="connsiteX17" fmla="*/ 0 w 2601685"/>
              <a:gd name="connsiteY17" fmla="*/ 1832428 h 2626178"/>
              <a:gd name="connsiteX18" fmla="*/ 0 w 2601685"/>
              <a:gd name="connsiteY18" fmla="*/ 1282700 h 2626178"/>
              <a:gd name="connsiteX19" fmla="*/ 0 w 2601685"/>
              <a:gd name="connsiteY19" fmla="*/ 1282700 h 2626178"/>
              <a:gd name="connsiteX20" fmla="*/ 0 w 2601685"/>
              <a:gd name="connsiteY20" fmla="*/ 366493 h 262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685" h="2626178">
                <a:moveTo>
                  <a:pt x="0" y="366493"/>
                </a:moveTo>
                <a:cubicBezTo>
                  <a:pt x="0" y="164085"/>
                  <a:pt x="164085" y="0"/>
                  <a:pt x="366493" y="0"/>
                </a:cubicBezTo>
                <a:lnTo>
                  <a:pt x="433614" y="0"/>
                </a:lnTo>
                <a:lnTo>
                  <a:pt x="433614" y="0"/>
                </a:lnTo>
                <a:lnTo>
                  <a:pt x="1084035" y="0"/>
                </a:lnTo>
                <a:lnTo>
                  <a:pt x="2235192" y="0"/>
                </a:lnTo>
                <a:cubicBezTo>
                  <a:pt x="2437600" y="0"/>
                  <a:pt x="2601685" y="164085"/>
                  <a:pt x="2601685" y="366493"/>
                </a:cubicBezTo>
                <a:lnTo>
                  <a:pt x="2601685" y="1282700"/>
                </a:lnTo>
                <a:lnTo>
                  <a:pt x="2601685" y="1282700"/>
                </a:lnTo>
                <a:lnTo>
                  <a:pt x="2601685" y="1832428"/>
                </a:lnTo>
                <a:lnTo>
                  <a:pt x="2601685" y="1832421"/>
                </a:lnTo>
                <a:cubicBezTo>
                  <a:pt x="2601685" y="2034829"/>
                  <a:pt x="2437600" y="2198914"/>
                  <a:pt x="2235192" y="2198914"/>
                </a:cubicBezTo>
                <a:lnTo>
                  <a:pt x="1933121" y="2204357"/>
                </a:lnTo>
                <a:lnTo>
                  <a:pt x="2027018" y="2626178"/>
                </a:lnTo>
                <a:lnTo>
                  <a:pt x="1576613" y="2193472"/>
                </a:lnTo>
                <a:lnTo>
                  <a:pt x="366493" y="2198914"/>
                </a:lnTo>
                <a:cubicBezTo>
                  <a:pt x="164085" y="2198914"/>
                  <a:pt x="0" y="2034829"/>
                  <a:pt x="0" y="1832421"/>
                </a:cubicBezTo>
                <a:lnTo>
                  <a:pt x="0" y="1832428"/>
                </a:lnTo>
                <a:lnTo>
                  <a:pt x="0" y="1282700"/>
                </a:lnTo>
                <a:lnTo>
                  <a:pt x="0" y="1282700"/>
                </a:lnTo>
                <a:lnTo>
                  <a:pt x="0" y="366493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aseline="-25000" dirty="0" smtClean="0"/>
              <a:t>Where do I go?</a:t>
            </a:r>
            <a:endParaRPr lang="en-US" sz="3600" baseline="-250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113814" y="522516"/>
            <a:ext cx="2661557" cy="2631616"/>
          </a:xfrm>
          <a:custGeom>
            <a:avLst/>
            <a:gdLst>
              <a:gd name="connsiteX0" fmla="*/ 0 w 2601685"/>
              <a:gd name="connsiteY0" fmla="*/ 366493 h 2198914"/>
              <a:gd name="connsiteX1" fmla="*/ 366493 w 2601685"/>
              <a:gd name="connsiteY1" fmla="*/ 0 h 2198914"/>
              <a:gd name="connsiteX2" fmla="*/ 433614 w 2601685"/>
              <a:gd name="connsiteY2" fmla="*/ 0 h 2198914"/>
              <a:gd name="connsiteX3" fmla="*/ 433614 w 2601685"/>
              <a:gd name="connsiteY3" fmla="*/ 0 h 2198914"/>
              <a:gd name="connsiteX4" fmla="*/ 1084035 w 2601685"/>
              <a:gd name="connsiteY4" fmla="*/ 0 h 2198914"/>
              <a:gd name="connsiteX5" fmla="*/ 2235192 w 2601685"/>
              <a:gd name="connsiteY5" fmla="*/ 0 h 2198914"/>
              <a:gd name="connsiteX6" fmla="*/ 2601685 w 2601685"/>
              <a:gd name="connsiteY6" fmla="*/ 366493 h 2198914"/>
              <a:gd name="connsiteX7" fmla="*/ 2601685 w 2601685"/>
              <a:gd name="connsiteY7" fmla="*/ 1282700 h 2198914"/>
              <a:gd name="connsiteX8" fmla="*/ 2601685 w 2601685"/>
              <a:gd name="connsiteY8" fmla="*/ 1282700 h 2198914"/>
              <a:gd name="connsiteX9" fmla="*/ 2601685 w 2601685"/>
              <a:gd name="connsiteY9" fmla="*/ 1832428 h 2198914"/>
              <a:gd name="connsiteX10" fmla="*/ 2601685 w 2601685"/>
              <a:gd name="connsiteY10" fmla="*/ 1832421 h 2198914"/>
              <a:gd name="connsiteX11" fmla="*/ 2235192 w 2601685"/>
              <a:gd name="connsiteY11" fmla="*/ 2198914 h 2198914"/>
              <a:gd name="connsiteX12" fmla="*/ 1084035 w 2601685"/>
              <a:gd name="connsiteY12" fmla="*/ 2198914 h 2198914"/>
              <a:gd name="connsiteX13" fmla="*/ 758833 w 2601685"/>
              <a:gd name="connsiteY13" fmla="*/ 2473778 h 2198914"/>
              <a:gd name="connsiteX14" fmla="*/ 433614 w 2601685"/>
              <a:gd name="connsiteY14" fmla="*/ 2198914 h 2198914"/>
              <a:gd name="connsiteX15" fmla="*/ 366493 w 2601685"/>
              <a:gd name="connsiteY15" fmla="*/ 2198914 h 2198914"/>
              <a:gd name="connsiteX16" fmla="*/ 0 w 2601685"/>
              <a:gd name="connsiteY16" fmla="*/ 1832421 h 2198914"/>
              <a:gd name="connsiteX17" fmla="*/ 0 w 2601685"/>
              <a:gd name="connsiteY17" fmla="*/ 1832428 h 2198914"/>
              <a:gd name="connsiteX18" fmla="*/ 0 w 2601685"/>
              <a:gd name="connsiteY18" fmla="*/ 1282700 h 2198914"/>
              <a:gd name="connsiteX19" fmla="*/ 0 w 2601685"/>
              <a:gd name="connsiteY19" fmla="*/ 1282700 h 2198914"/>
              <a:gd name="connsiteX20" fmla="*/ 0 w 2601685"/>
              <a:gd name="connsiteY20" fmla="*/ 366493 h 2198914"/>
              <a:gd name="connsiteX0" fmla="*/ 0 w 2601685"/>
              <a:gd name="connsiteY0" fmla="*/ 366493 h 2642506"/>
              <a:gd name="connsiteX1" fmla="*/ 366493 w 2601685"/>
              <a:gd name="connsiteY1" fmla="*/ 0 h 2642506"/>
              <a:gd name="connsiteX2" fmla="*/ 433614 w 2601685"/>
              <a:gd name="connsiteY2" fmla="*/ 0 h 2642506"/>
              <a:gd name="connsiteX3" fmla="*/ 433614 w 2601685"/>
              <a:gd name="connsiteY3" fmla="*/ 0 h 2642506"/>
              <a:gd name="connsiteX4" fmla="*/ 1084035 w 2601685"/>
              <a:gd name="connsiteY4" fmla="*/ 0 h 2642506"/>
              <a:gd name="connsiteX5" fmla="*/ 2235192 w 2601685"/>
              <a:gd name="connsiteY5" fmla="*/ 0 h 2642506"/>
              <a:gd name="connsiteX6" fmla="*/ 2601685 w 2601685"/>
              <a:gd name="connsiteY6" fmla="*/ 366493 h 2642506"/>
              <a:gd name="connsiteX7" fmla="*/ 2601685 w 2601685"/>
              <a:gd name="connsiteY7" fmla="*/ 1282700 h 2642506"/>
              <a:gd name="connsiteX8" fmla="*/ 2601685 w 2601685"/>
              <a:gd name="connsiteY8" fmla="*/ 1282700 h 2642506"/>
              <a:gd name="connsiteX9" fmla="*/ 2601685 w 2601685"/>
              <a:gd name="connsiteY9" fmla="*/ 1832428 h 2642506"/>
              <a:gd name="connsiteX10" fmla="*/ 2601685 w 2601685"/>
              <a:gd name="connsiteY10" fmla="*/ 1832421 h 2642506"/>
              <a:gd name="connsiteX11" fmla="*/ 2235192 w 2601685"/>
              <a:gd name="connsiteY11" fmla="*/ 2198914 h 2642506"/>
              <a:gd name="connsiteX12" fmla="*/ 1084035 w 2601685"/>
              <a:gd name="connsiteY12" fmla="*/ 2198914 h 2642506"/>
              <a:gd name="connsiteX13" fmla="*/ 56704 w 2601685"/>
              <a:gd name="connsiteY13" fmla="*/ 2642506 h 2642506"/>
              <a:gd name="connsiteX14" fmla="*/ 433614 w 2601685"/>
              <a:gd name="connsiteY14" fmla="*/ 2198914 h 2642506"/>
              <a:gd name="connsiteX15" fmla="*/ 366493 w 2601685"/>
              <a:gd name="connsiteY15" fmla="*/ 2198914 h 2642506"/>
              <a:gd name="connsiteX16" fmla="*/ 0 w 2601685"/>
              <a:gd name="connsiteY16" fmla="*/ 1832421 h 2642506"/>
              <a:gd name="connsiteX17" fmla="*/ 0 w 2601685"/>
              <a:gd name="connsiteY17" fmla="*/ 1832428 h 2642506"/>
              <a:gd name="connsiteX18" fmla="*/ 0 w 2601685"/>
              <a:gd name="connsiteY18" fmla="*/ 1282700 h 2642506"/>
              <a:gd name="connsiteX19" fmla="*/ 0 w 2601685"/>
              <a:gd name="connsiteY19" fmla="*/ 1282700 h 2642506"/>
              <a:gd name="connsiteX20" fmla="*/ 0 w 2601685"/>
              <a:gd name="connsiteY20" fmla="*/ 366493 h 264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01685" h="2642506">
                <a:moveTo>
                  <a:pt x="0" y="366493"/>
                </a:moveTo>
                <a:cubicBezTo>
                  <a:pt x="0" y="164085"/>
                  <a:pt x="164085" y="0"/>
                  <a:pt x="366493" y="0"/>
                </a:cubicBezTo>
                <a:lnTo>
                  <a:pt x="433614" y="0"/>
                </a:lnTo>
                <a:lnTo>
                  <a:pt x="433614" y="0"/>
                </a:lnTo>
                <a:lnTo>
                  <a:pt x="1084035" y="0"/>
                </a:lnTo>
                <a:lnTo>
                  <a:pt x="2235192" y="0"/>
                </a:lnTo>
                <a:cubicBezTo>
                  <a:pt x="2437600" y="0"/>
                  <a:pt x="2601685" y="164085"/>
                  <a:pt x="2601685" y="366493"/>
                </a:cubicBezTo>
                <a:lnTo>
                  <a:pt x="2601685" y="1282700"/>
                </a:lnTo>
                <a:lnTo>
                  <a:pt x="2601685" y="1282700"/>
                </a:lnTo>
                <a:lnTo>
                  <a:pt x="2601685" y="1832428"/>
                </a:lnTo>
                <a:lnTo>
                  <a:pt x="2601685" y="1832421"/>
                </a:lnTo>
                <a:cubicBezTo>
                  <a:pt x="2601685" y="2034829"/>
                  <a:pt x="2437600" y="2198914"/>
                  <a:pt x="2235192" y="2198914"/>
                </a:cubicBezTo>
                <a:lnTo>
                  <a:pt x="1084035" y="2198914"/>
                </a:lnTo>
                <a:lnTo>
                  <a:pt x="56704" y="2642506"/>
                </a:lnTo>
                <a:lnTo>
                  <a:pt x="433614" y="2198914"/>
                </a:lnTo>
                <a:lnTo>
                  <a:pt x="366493" y="2198914"/>
                </a:lnTo>
                <a:cubicBezTo>
                  <a:pt x="164085" y="2198914"/>
                  <a:pt x="0" y="2034829"/>
                  <a:pt x="0" y="1832421"/>
                </a:cubicBezTo>
                <a:lnTo>
                  <a:pt x="0" y="1832428"/>
                </a:lnTo>
                <a:lnTo>
                  <a:pt x="0" y="1282700"/>
                </a:lnTo>
                <a:lnTo>
                  <a:pt x="0" y="1282700"/>
                </a:lnTo>
                <a:lnTo>
                  <a:pt x="0" y="366493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do I do?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is a Drag</a:t>
            </a:r>
            <a:endParaRPr lang="en-US" dirty="0"/>
          </a:p>
        </p:txBody>
      </p:sp>
      <p:pic>
        <p:nvPicPr>
          <p:cNvPr id="1026" name="Picture 2" descr="http://icons.iconarchive.com/icons/fasticon/hand-draw-iphone/512/iPho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290">
            <a:off x="2039878" y="1935883"/>
            <a:ext cx="1634899" cy="16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70" y="5225680"/>
            <a:ext cx="1581603" cy="15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citynews.com/wp-content/uploads/Black-Box-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4" y="2044885"/>
            <a:ext cx="3485790" cy="34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ot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7" y="2930638"/>
            <a:ext cx="1383201" cy="163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9303257">
            <a:off x="3566296" y="5213952"/>
            <a:ext cx="1670957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372421">
            <a:off x="3500751" y="3134383"/>
            <a:ext cx="1588043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942254" y="3437115"/>
            <a:ext cx="1333245" cy="312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Front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0" y="1905000"/>
            <a:ext cx="2413000" cy="2451100"/>
          </a:xfrm>
          <a:prstGeom prst="rect">
            <a:avLst/>
          </a:prstGeom>
        </p:spPr>
      </p:pic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06" y="2013118"/>
            <a:ext cx="2342982" cy="2342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871" y="1549238"/>
            <a:ext cx="252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Gathered for iPhone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4810" y="1549238"/>
            <a:ext cx="36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Kinetics Pro for Android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64784" y="4711863"/>
            <a:ext cx="7406558" cy="18768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 apps had significant </a:t>
            </a:r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Inconsistent sensor readings, e.g., 10 Hz really meant 0.2 Hz </a:t>
            </a:r>
          </a:p>
          <a:p>
            <a:pPr lvl="1"/>
            <a:r>
              <a:rPr lang="en-US" dirty="0" smtClean="0"/>
              <a:t>Some sensors had significantly more values than others</a:t>
            </a:r>
          </a:p>
          <a:p>
            <a:pPr lvl="1"/>
            <a:r>
              <a:rPr lang="en-US" dirty="0" smtClean="0"/>
              <a:t>Some sensors only updated after a large change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212480"/>
            <a:ext cx="8911687" cy="1280890"/>
          </a:xfrm>
        </p:spPr>
        <p:txBody>
          <a:bodyPr/>
          <a:lstStyle/>
          <a:p>
            <a:r>
              <a:rPr lang="en-US" dirty="0" smtClean="0"/>
              <a:t>Data Collection from Smart Phones</a:t>
            </a:r>
            <a:endParaRPr lang="en-US" dirty="0"/>
          </a:p>
        </p:txBody>
      </p:sp>
      <p:sp>
        <p:nvSpPr>
          <p:cNvPr id="4" name="AutoShape 2" descr="over ar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5643" y="1493370"/>
            <a:ext cx="5035463" cy="4544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Gathered</a:t>
            </a:r>
          </a:p>
          <a:p>
            <a:pPr lvl="1"/>
            <a:r>
              <a:rPr lang="en-US" dirty="0" smtClean="0"/>
              <a:t>GPS Data</a:t>
            </a:r>
          </a:p>
          <a:p>
            <a:pPr lvl="2"/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pPr lvl="2"/>
            <a:r>
              <a:rPr lang="en-US" dirty="0" smtClean="0"/>
              <a:t>Altimeter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Magnetometer</a:t>
            </a:r>
          </a:p>
          <a:p>
            <a:pPr lvl="1"/>
            <a:r>
              <a:rPr lang="en-US" dirty="0" err="1" smtClean="0"/>
              <a:t>Gyrometer</a:t>
            </a:r>
            <a:endParaRPr lang="en-US" dirty="0" smtClean="0"/>
          </a:p>
          <a:p>
            <a:pPr lvl="1"/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Barometer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9" y="852925"/>
            <a:ext cx="3224756" cy="5735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32306" y="297613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Movement Classification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7857" y="22290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Clustering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279702" y="1861474"/>
            <a:ext cx="1122896" cy="1014035"/>
            <a:chOff x="8279702" y="1861474"/>
            <a:chExt cx="1122896" cy="101403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838927" y="2413740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9703" y="186387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79702" y="2875509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838927" y="1861474"/>
              <a:ext cx="4446" cy="1001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275256" y="2963855"/>
            <a:ext cx="1127342" cy="756953"/>
            <a:chOff x="8275256" y="2963855"/>
            <a:chExt cx="1127342" cy="75695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38927" y="3338604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75256" y="2964103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279702" y="3712691"/>
              <a:ext cx="563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38927" y="2963855"/>
              <a:ext cx="12521" cy="756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79773" y="1645085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Agglomerative</a:t>
            </a:r>
          </a:p>
          <a:p>
            <a:pPr lvl="1"/>
            <a:r>
              <a:rPr lang="en-US" dirty="0" smtClean="0"/>
              <a:t>Must specify number of clusters, affinity, linkage</a:t>
            </a:r>
          </a:p>
          <a:p>
            <a:pPr lvl="1"/>
            <a:r>
              <a:rPr lang="en-US" dirty="0" smtClean="0"/>
              <a:t>Number of cluster set to two in our study, Ward Linkage, and Euclidian Distance</a:t>
            </a:r>
          </a:p>
          <a:p>
            <a:pPr lvl="1"/>
            <a:r>
              <a:rPr lang="en-US" dirty="0" smtClean="0"/>
              <a:t>Other values performed poorly </a:t>
            </a:r>
          </a:p>
          <a:p>
            <a:r>
              <a:rPr lang="en-US" dirty="0" smtClean="0"/>
              <a:t>DBSCAN</a:t>
            </a:r>
          </a:p>
          <a:p>
            <a:pPr lvl="1"/>
            <a:r>
              <a:rPr lang="en-US" dirty="0" smtClean="0"/>
              <a:t>Only need to specify neighborhood size</a:t>
            </a:r>
          </a:p>
          <a:p>
            <a:pPr lvl="1"/>
            <a:r>
              <a:rPr lang="en-US" dirty="0" smtClean="0"/>
              <a:t>Forms clusters</a:t>
            </a:r>
          </a:p>
          <a:p>
            <a:pPr lvl="1"/>
            <a:r>
              <a:rPr lang="en-US" dirty="0" smtClean="0"/>
              <a:t>Requires more data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36" y="353389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254</TotalTime>
  <Words>280</Words>
  <Application>Microsoft Office PowerPoint</Application>
  <PresentationFormat>Widescreen</PresentationFormat>
  <Paragraphs>74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Mangal</vt:lpstr>
      <vt:lpstr>Wingdings 3</vt:lpstr>
      <vt:lpstr>Wisp</vt:lpstr>
      <vt:lpstr>KnoWhere</vt:lpstr>
      <vt:lpstr>Commutes are Bad for you!</vt:lpstr>
      <vt:lpstr>PowerPoint Presentation</vt:lpstr>
      <vt:lpstr>Adding Data is a Drag</vt:lpstr>
      <vt:lpstr>The Front End</vt:lpstr>
      <vt:lpstr>The Database</vt:lpstr>
      <vt:lpstr>Data Collection from Smart Phones</vt:lpstr>
      <vt:lpstr>Data Collection from Smart Phones</vt:lpstr>
      <vt:lpstr>Clustering </vt:lpstr>
      <vt:lpstr>Sensor Data - Acceleration</vt:lpstr>
      <vt:lpstr>Sensor Data – Altimeter</vt:lpstr>
      <vt:lpstr>Sensor Data – Accelerometer</vt:lpstr>
      <vt:lpstr>Machine Learning: Predicting Activities During a Commute</vt:lpstr>
      <vt:lpstr>Feature Selection: GPS free tracking</vt:lpstr>
      <vt:lpstr>Feature Selection: GPS free tracking</vt:lpstr>
      <vt:lpstr>Into the Woods</vt:lpstr>
      <vt:lpstr>Into the Woods: Random Forest Classification SK-OPT</vt:lpstr>
      <vt:lpstr>Into the Woods: Random Forest Classification SK-OPT</vt:lpstr>
      <vt:lpstr>Quality of the Classifier</vt:lpstr>
      <vt:lpstr>Demonstration!</vt:lpstr>
      <vt:lpstr>Future Development</vt:lpstr>
      <vt:lpstr>and of course…</vt:lpstr>
      <vt:lpstr>…more animals!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KnoWhere</dc:title>
  <dc:creator>Glen Ferguson</dc:creator>
  <cp:lastModifiedBy>Andrew Feierman</cp:lastModifiedBy>
  <cp:revision>28</cp:revision>
  <dcterms:created xsi:type="dcterms:W3CDTF">2017-03-26T21:27:30Z</dcterms:created>
  <dcterms:modified xsi:type="dcterms:W3CDTF">2017-03-28T18:25:09Z</dcterms:modified>
</cp:coreProperties>
</file>